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Crimson Pro Semi Bold"/>
      <p:regular r:id="rId17"/>
    </p:embeddedFont>
    <p:embeddedFont>
      <p:font typeface="Crimson Pro Semi Bold"/>
      <p:regular r:id="rId18"/>
    </p:embeddedFont>
    <p:embeddedFont>
      <p:font typeface="Crimson Pro Semi Bold"/>
      <p:regular r:id="rId19"/>
    </p:embeddedFont>
    <p:embeddedFont>
      <p:font typeface="Crimson Pro Semi Bold"/>
      <p:regular r:id="rId20"/>
    </p:embeddedFont>
    <p:embeddedFont>
      <p:font typeface="Heebo"/>
      <p:regular r:id="rId21"/>
    </p:embeddedFont>
    <p:embeddedFont>
      <p:font typeface="Heeb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4-1.png>
</file>

<file path=ppt/media/image-5-1.png>
</file>

<file path=ppt/media/image-5-2.png>
</file>

<file path=ppt/media/image-5-3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Customer Shopping Behavior Analysis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2996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Conclusion &amp; Tools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67890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Successful end-to-end data analysis.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5237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 Achievements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10491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Cleaned &amp; structured data (Python)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91001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Strong SQL analytics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35221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Interactive Power BI dashboard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615731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Meaningful business findings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35237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Tools &amp; Technologies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342721" y="410491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Python (Pandas, NumPy, Matplotlib)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491001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MySQL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535221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Power BI Desktop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42721" y="579441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Jupyter Notebook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17408"/>
            <a:ext cx="112022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Introduction: Why Analyze Customer Behavior?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98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E-commerce demands understanding purchasing patterns.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97868"/>
            <a:ext cx="4196358" cy="2214205"/>
          </a:xfrm>
          <a:prstGeom prst="roundRect">
            <a:avLst>
              <a:gd name="adj" fmla="val 1537"/>
            </a:avLst>
          </a:prstGeom>
          <a:solidFill>
            <a:srgbClr val="F2EEEE"/>
          </a:solidFill>
          <a:ln/>
        </p:spPr>
      </p:sp>
      <p:sp>
        <p:nvSpPr>
          <p:cNvPr id="5" name="Shape 3"/>
          <p:cNvSpPr/>
          <p:nvPr/>
        </p:nvSpPr>
        <p:spPr>
          <a:xfrm>
            <a:off x="1020604" y="412468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150FE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07770" y="4311729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0604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Improve Sales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0604" y="5522357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Enhance strategies.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897868"/>
            <a:ext cx="4196358" cy="2214205"/>
          </a:xfrm>
          <a:prstGeom prst="roundRect">
            <a:avLst>
              <a:gd name="adj" fmla="val 1537"/>
            </a:avLst>
          </a:prstGeom>
          <a:solidFill>
            <a:srgbClr val="F2EEEE"/>
          </a:solidFill>
          <a:ln/>
        </p:spPr>
      </p:sp>
      <p:sp>
        <p:nvSpPr>
          <p:cNvPr id="10" name="Shape 7"/>
          <p:cNvSpPr/>
          <p:nvPr/>
        </p:nvSpPr>
        <p:spPr>
          <a:xfrm>
            <a:off x="5443776" y="412468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150FE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0942" y="4311729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43776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Boost Engagement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43776" y="5522357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Connect with customers.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897868"/>
            <a:ext cx="4196358" cy="2214205"/>
          </a:xfrm>
          <a:prstGeom prst="roundRect">
            <a:avLst>
              <a:gd name="adj" fmla="val 1537"/>
            </a:avLst>
          </a:prstGeom>
          <a:solidFill>
            <a:srgbClr val="F2EEEE"/>
          </a:solidFill>
          <a:ln/>
        </p:spPr>
      </p:sp>
      <p:sp>
        <p:nvSpPr>
          <p:cNvPr id="15" name="Shape 11"/>
          <p:cNvSpPr/>
          <p:nvPr/>
        </p:nvSpPr>
        <p:spPr>
          <a:xfrm>
            <a:off x="9866948" y="412468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150FE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54114" y="4311729"/>
            <a:ext cx="306110" cy="3061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66948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Extract Insights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66948" y="5522357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Meaningful business data.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2711" y="583049"/>
            <a:ext cx="5234464" cy="654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Project Objectives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2711" y="1970008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732711" y="1947148"/>
            <a:ext cx="6477833" cy="91440"/>
          </a:xfrm>
          <a:prstGeom prst="roundRect">
            <a:avLst>
              <a:gd name="adj" fmla="val 34347"/>
            </a:avLst>
          </a:prstGeom>
          <a:solidFill>
            <a:srgbClr val="2150FE"/>
          </a:solidFill>
          <a:ln/>
        </p:spPr>
      </p:sp>
      <p:sp>
        <p:nvSpPr>
          <p:cNvPr id="5" name="Shape 3"/>
          <p:cNvSpPr/>
          <p:nvPr/>
        </p:nvSpPr>
        <p:spPr>
          <a:xfrm>
            <a:off x="3657540" y="1656040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2150FE"/>
          </a:solidFill>
          <a:ln/>
        </p:spPr>
      </p:sp>
      <p:sp>
        <p:nvSpPr>
          <p:cNvPr id="6" name="Text 4"/>
          <p:cNvSpPr/>
          <p:nvPr/>
        </p:nvSpPr>
        <p:spPr>
          <a:xfrm>
            <a:off x="3845897" y="1813084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964883" y="2493407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Spending Patterns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964883" y="2946083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across demographics &amp; categories.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419856" y="1970008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10" name="Shape 8"/>
          <p:cNvSpPr/>
          <p:nvPr/>
        </p:nvSpPr>
        <p:spPr>
          <a:xfrm>
            <a:off x="7419856" y="1947148"/>
            <a:ext cx="6477833" cy="91440"/>
          </a:xfrm>
          <a:prstGeom prst="roundRect">
            <a:avLst>
              <a:gd name="adj" fmla="val 34347"/>
            </a:avLst>
          </a:prstGeom>
          <a:solidFill>
            <a:srgbClr val="2150FE"/>
          </a:solidFill>
          <a:ln/>
        </p:spPr>
      </p:sp>
      <p:sp>
        <p:nvSpPr>
          <p:cNvPr id="11" name="Shape 9"/>
          <p:cNvSpPr/>
          <p:nvPr/>
        </p:nvSpPr>
        <p:spPr>
          <a:xfrm>
            <a:off x="10344686" y="1656040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2150FE"/>
          </a:solidFill>
          <a:ln/>
        </p:spPr>
      </p:sp>
      <p:sp>
        <p:nvSpPr>
          <p:cNvPr id="12" name="Text 10"/>
          <p:cNvSpPr/>
          <p:nvPr/>
        </p:nvSpPr>
        <p:spPr>
          <a:xfrm>
            <a:off x="10533043" y="1813084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652028" y="2493407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Revenue &amp; Trends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7652028" y="2946083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high-revenue categories &amp; seasonal trends.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32711" y="4036576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16" name="Shape 14"/>
          <p:cNvSpPr/>
          <p:nvPr/>
        </p:nvSpPr>
        <p:spPr>
          <a:xfrm>
            <a:off x="732711" y="4013716"/>
            <a:ext cx="6477833" cy="91440"/>
          </a:xfrm>
          <a:prstGeom prst="roundRect">
            <a:avLst>
              <a:gd name="adj" fmla="val 34347"/>
            </a:avLst>
          </a:prstGeom>
          <a:solidFill>
            <a:srgbClr val="2150FE"/>
          </a:solidFill>
          <a:ln/>
        </p:spPr>
      </p:sp>
      <p:sp>
        <p:nvSpPr>
          <p:cNvPr id="17" name="Shape 15"/>
          <p:cNvSpPr/>
          <p:nvPr/>
        </p:nvSpPr>
        <p:spPr>
          <a:xfrm>
            <a:off x="3657540" y="3722608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2150FE"/>
          </a:solidFill>
          <a:ln/>
        </p:spPr>
      </p:sp>
      <p:sp>
        <p:nvSpPr>
          <p:cNvPr id="18" name="Text 16"/>
          <p:cNvSpPr/>
          <p:nvPr/>
        </p:nvSpPr>
        <p:spPr>
          <a:xfrm>
            <a:off x="3845897" y="3879652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964883" y="4559975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Impact Analysis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964883" y="5012650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Examine subscription &amp; discount effects.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419856" y="4036576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22" name="Shape 20"/>
          <p:cNvSpPr/>
          <p:nvPr/>
        </p:nvSpPr>
        <p:spPr>
          <a:xfrm>
            <a:off x="7419856" y="4013716"/>
            <a:ext cx="6477833" cy="91440"/>
          </a:xfrm>
          <a:prstGeom prst="roundRect">
            <a:avLst>
              <a:gd name="adj" fmla="val 34347"/>
            </a:avLst>
          </a:prstGeom>
          <a:solidFill>
            <a:srgbClr val="2150FE"/>
          </a:solidFill>
          <a:ln/>
        </p:spPr>
      </p:sp>
      <p:sp>
        <p:nvSpPr>
          <p:cNvPr id="23" name="Shape 21"/>
          <p:cNvSpPr/>
          <p:nvPr/>
        </p:nvSpPr>
        <p:spPr>
          <a:xfrm>
            <a:off x="10344686" y="3722608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2150FE"/>
          </a:solidFill>
          <a:ln/>
        </p:spPr>
      </p:sp>
      <p:sp>
        <p:nvSpPr>
          <p:cNvPr id="24" name="Text 22"/>
          <p:cNvSpPr/>
          <p:nvPr/>
        </p:nvSpPr>
        <p:spPr>
          <a:xfrm>
            <a:off x="10533043" y="3879652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1950" dirty="0"/>
          </a:p>
        </p:txBody>
      </p:sp>
      <p:sp>
        <p:nvSpPr>
          <p:cNvPr id="25" name="Text 23"/>
          <p:cNvSpPr/>
          <p:nvPr/>
        </p:nvSpPr>
        <p:spPr>
          <a:xfrm>
            <a:off x="7652028" y="4559975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Product Demand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7652028" y="5012650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using ratings, categories, order frequency.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32711" y="6103144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28" name="Shape 26"/>
          <p:cNvSpPr/>
          <p:nvPr/>
        </p:nvSpPr>
        <p:spPr>
          <a:xfrm>
            <a:off x="732711" y="6080284"/>
            <a:ext cx="6477833" cy="91440"/>
          </a:xfrm>
          <a:prstGeom prst="roundRect">
            <a:avLst>
              <a:gd name="adj" fmla="val 34347"/>
            </a:avLst>
          </a:prstGeom>
          <a:solidFill>
            <a:srgbClr val="2150FE"/>
          </a:solidFill>
          <a:ln/>
        </p:spPr>
      </p:sp>
      <p:sp>
        <p:nvSpPr>
          <p:cNvPr id="29" name="Shape 27"/>
          <p:cNvSpPr/>
          <p:nvPr/>
        </p:nvSpPr>
        <p:spPr>
          <a:xfrm>
            <a:off x="3657540" y="5789176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2150FE"/>
          </a:solidFill>
          <a:ln/>
        </p:spPr>
      </p:sp>
      <p:sp>
        <p:nvSpPr>
          <p:cNvPr id="30" name="Text 28"/>
          <p:cNvSpPr/>
          <p:nvPr/>
        </p:nvSpPr>
        <p:spPr>
          <a:xfrm>
            <a:off x="3845897" y="5946219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5</a:t>
            </a:r>
            <a:endParaRPr lang="en-US" sz="1950" dirty="0"/>
          </a:p>
        </p:txBody>
      </p:sp>
      <p:sp>
        <p:nvSpPr>
          <p:cNvPr id="31" name="Text 29"/>
          <p:cNvSpPr/>
          <p:nvPr/>
        </p:nvSpPr>
        <p:spPr>
          <a:xfrm>
            <a:off x="964883" y="6626543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Real-time Insights</a:t>
            </a:r>
            <a:endParaRPr lang="en-US" sz="2050" dirty="0"/>
          </a:p>
        </p:txBody>
      </p:sp>
      <p:sp>
        <p:nvSpPr>
          <p:cNvPr id="32" name="Text 30"/>
          <p:cNvSpPr/>
          <p:nvPr/>
        </p:nvSpPr>
        <p:spPr>
          <a:xfrm>
            <a:off x="964883" y="7079218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Build Power BI dashboard.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419856" y="6103144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34" name="Shape 32"/>
          <p:cNvSpPr/>
          <p:nvPr/>
        </p:nvSpPr>
        <p:spPr>
          <a:xfrm>
            <a:off x="7419856" y="6080284"/>
            <a:ext cx="6477833" cy="91440"/>
          </a:xfrm>
          <a:prstGeom prst="roundRect">
            <a:avLst>
              <a:gd name="adj" fmla="val 34347"/>
            </a:avLst>
          </a:prstGeom>
          <a:solidFill>
            <a:srgbClr val="2150FE"/>
          </a:solidFill>
          <a:ln/>
        </p:spPr>
      </p:sp>
      <p:sp>
        <p:nvSpPr>
          <p:cNvPr id="35" name="Shape 33"/>
          <p:cNvSpPr/>
          <p:nvPr/>
        </p:nvSpPr>
        <p:spPr>
          <a:xfrm>
            <a:off x="10344686" y="5789176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2150FE"/>
          </a:solidFill>
          <a:ln/>
        </p:spPr>
      </p:sp>
      <p:sp>
        <p:nvSpPr>
          <p:cNvPr id="36" name="Text 34"/>
          <p:cNvSpPr/>
          <p:nvPr/>
        </p:nvSpPr>
        <p:spPr>
          <a:xfrm>
            <a:off x="10533043" y="5946219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6</a:t>
            </a:r>
            <a:endParaRPr lang="en-US" sz="1950" dirty="0"/>
          </a:p>
        </p:txBody>
      </p:sp>
      <p:sp>
        <p:nvSpPr>
          <p:cNvPr id="37" name="Text 35"/>
          <p:cNvSpPr/>
          <p:nvPr/>
        </p:nvSpPr>
        <p:spPr>
          <a:xfrm>
            <a:off x="7652028" y="6626543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Business Questions</a:t>
            </a:r>
            <a:endParaRPr lang="en-US" sz="2050" dirty="0"/>
          </a:p>
        </p:txBody>
      </p:sp>
      <p:sp>
        <p:nvSpPr>
          <p:cNvPr id="38" name="Text 36"/>
          <p:cNvSpPr/>
          <p:nvPr/>
        </p:nvSpPr>
        <p:spPr>
          <a:xfrm>
            <a:off x="7652028" y="7079218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Solve using SQL queries.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016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2465" y="2931200"/>
            <a:ext cx="4803338" cy="6003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Dataset Overview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72465" y="3819644"/>
            <a:ext cx="1328547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Customer data for comprehensive analysis.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672465" y="4516041"/>
            <a:ext cx="640842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Demographics: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gender, age group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72465" y="4890611"/>
            <a:ext cx="640842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Purchase Details: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amount, previous purchases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72465" y="5265182"/>
            <a:ext cx="640842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Product Details: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category, item, review rating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72465" y="5639753"/>
            <a:ext cx="640842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Order Details: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shipping, discount, promo code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72465" y="6014323"/>
            <a:ext cx="640842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Customer Type: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subscription status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57135" y="4655225"/>
            <a:ext cx="3084076" cy="634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50"/>
              </a:lnSpc>
              <a:buNone/>
            </a:pPr>
            <a:r>
              <a:rPr lang="en-US" sz="4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3.9K</a:t>
            </a:r>
            <a:endParaRPr lang="en-US" sz="4950" dirty="0"/>
          </a:p>
        </p:txBody>
      </p:sp>
      <p:sp>
        <p:nvSpPr>
          <p:cNvPr id="11" name="Text 8"/>
          <p:cNvSpPr/>
          <p:nvPr/>
        </p:nvSpPr>
        <p:spPr>
          <a:xfrm>
            <a:off x="7898368" y="5529263"/>
            <a:ext cx="2401610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Total Customers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881360" y="4655225"/>
            <a:ext cx="3084195" cy="634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50"/>
              </a:lnSpc>
              <a:buNone/>
            </a:pPr>
            <a:r>
              <a:rPr lang="en-US" sz="4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$59.76</a:t>
            </a:r>
            <a:endParaRPr lang="en-US" sz="4950" dirty="0"/>
          </a:p>
        </p:txBody>
      </p:sp>
      <p:sp>
        <p:nvSpPr>
          <p:cNvPr id="13" name="Text 10"/>
          <p:cNvSpPr/>
          <p:nvPr/>
        </p:nvSpPr>
        <p:spPr>
          <a:xfrm>
            <a:off x="11222593" y="5529263"/>
            <a:ext cx="2401610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Avg. Purchase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9219248" y="6309598"/>
            <a:ext cx="3084076" cy="634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50"/>
              </a:lnSpc>
              <a:buNone/>
            </a:pPr>
            <a:r>
              <a:rPr lang="en-US" sz="4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3.8</a:t>
            </a:r>
            <a:endParaRPr lang="en-US" sz="4950" dirty="0"/>
          </a:p>
        </p:txBody>
      </p:sp>
      <p:sp>
        <p:nvSpPr>
          <p:cNvPr id="15" name="Text 12"/>
          <p:cNvSpPr/>
          <p:nvPr/>
        </p:nvSpPr>
        <p:spPr>
          <a:xfrm>
            <a:off x="9560481" y="7183636"/>
            <a:ext cx="2401610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Avg. Review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031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Methodology: Data Cleaning &amp; SQL Analysis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960846"/>
            <a:ext cx="1134070" cy="20327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3187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678079"/>
            <a:ext cx="619553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Python (Jupyter Notebook): Removed duplicates, cleaned categorical fields, handled missing values, exported to MySQL.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993600"/>
            <a:ext cx="1134070" cy="20327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52204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SQL Analysis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5710833"/>
            <a:ext cx="619553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MySQL: Solved business questions, identified high-value customers, top products, shipping impact, subscription effects.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1134" y="393978"/>
            <a:ext cx="3580209" cy="447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 SQL Insights</a:t>
            </a:r>
            <a:endParaRPr lang="en-US" sz="2800" dirty="0"/>
          </a:p>
        </p:txBody>
      </p:sp>
      <p:sp>
        <p:nvSpPr>
          <p:cNvPr id="3" name="Shape 1"/>
          <p:cNvSpPr/>
          <p:nvPr/>
        </p:nvSpPr>
        <p:spPr>
          <a:xfrm>
            <a:off x="501134" y="1127760"/>
            <a:ext cx="322183" cy="32218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554831" y="1154609"/>
            <a:ext cx="214789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966430" y="1176933"/>
            <a:ext cx="1790105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Revenue by Gender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966430" y="1486614"/>
            <a:ext cx="1316283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Identified higher sales generators.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501134" y="2002036"/>
            <a:ext cx="322183" cy="32218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8" name="Text 6"/>
          <p:cNvSpPr/>
          <p:nvPr/>
        </p:nvSpPr>
        <p:spPr>
          <a:xfrm>
            <a:off x="554831" y="2028885"/>
            <a:ext cx="214789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966430" y="2051209"/>
            <a:ext cx="1790105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High-Value Customers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966430" y="2360890"/>
            <a:ext cx="1316283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Discount users with above-average spending.</a:t>
            </a:r>
            <a:endParaRPr lang="en-US" sz="1100" dirty="0"/>
          </a:p>
        </p:txBody>
      </p:sp>
      <p:sp>
        <p:nvSpPr>
          <p:cNvPr id="11" name="Shape 9"/>
          <p:cNvSpPr/>
          <p:nvPr/>
        </p:nvSpPr>
        <p:spPr>
          <a:xfrm>
            <a:off x="501134" y="2876312"/>
            <a:ext cx="322183" cy="32218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2" name="Text 10"/>
          <p:cNvSpPr/>
          <p:nvPr/>
        </p:nvSpPr>
        <p:spPr>
          <a:xfrm>
            <a:off x="554831" y="2903160"/>
            <a:ext cx="214789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966430" y="2925485"/>
            <a:ext cx="1790105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Top 5 Products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966430" y="3235166"/>
            <a:ext cx="1316283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average rating for quality &amp; marketing.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501134" y="3750588"/>
            <a:ext cx="322183" cy="32218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6" name="Text 14"/>
          <p:cNvSpPr/>
          <p:nvPr/>
        </p:nvSpPr>
        <p:spPr>
          <a:xfrm>
            <a:off x="554831" y="3777436"/>
            <a:ext cx="214789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966430" y="3799761"/>
            <a:ext cx="1790105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Shipping Spending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966430" y="4109442"/>
            <a:ext cx="1316283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Compared order value for shipping types.</a:t>
            </a:r>
            <a:endParaRPr lang="en-US" sz="1100" dirty="0"/>
          </a:p>
        </p:txBody>
      </p:sp>
      <p:sp>
        <p:nvSpPr>
          <p:cNvPr id="19" name="Shape 17"/>
          <p:cNvSpPr/>
          <p:nvPr/>
        </p:nvSpPr>
        <p:spPr>
          <a:xfrm>
            <a:off x="501134" y="4624864"/>
            <a:ext cx="322183" cy="32218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20" name="Text 18"/>
          <p:cNvSpPr/>
          <p:nvPr/>
        </p:nvSpPr>
        <p:spPr>
          <a:xfrm>
            <a:off x="554831" y="4651712"/>
            <a:ext cx="214789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5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966430" y="4674037"/>
            <a:ext cx="1790105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Subscription Impact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966430" y="4983718"/>
            <a:ext cx="1316283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Subscribers vs. non-subscribers spending.</a:t>
            </a:r>
            <a:endParaRPr lang="en-US" sz="1100" dirty="0"/>
          </a:p>
        </p:txBody>
      </p:sp>
      <p:sp>
        <p:nvSpPr>
          <p:cNvPr id="23" name="Shape 21"/>
          <p:cNvSpPr/>
          <p:nvPr/>
        </p:nvSpPr>
        <p:spPr>
          <a:xfrm>
            <a:off x="501134" y="5499140"/>
            <a:ext cx="322183" cy="32218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24" name="Text 22"/>
          <p:cNvSpPr/>
          <p:nvPr/>
        </p:nvSpPr>
        <p:spPr>
          <a:xfrm>
            <a:off x="554831" y="5525988"/>
            <a:ext cx="214789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6</a:t>
            </a:r>
            <a:endParaRPr lang="en-US" sz="1650" dirty="0"/>
          </a:p>
        </p:txBody>
      </p:sp>
      <p:sp>
        <p:nvSpPr>
          <p:cNvPr id="25" name="Text 23"/>
          <p:cNvSpPr/>
          <p:nvPr/>
        </p:nvSpPr>
        <p:spPr>
          <a:xfrm>
            <a:off x="966430" y="5548313"/>
            <a:ext cx="1790105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Discount Usage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966430" y="5857994"/>
            <a:ext cx="1316283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Products with highest discount use.</a:t>
            </a:r>
            <a:endParaRPr lang="en-US" sz="1100" dirty="0"/>
          </a:p>
        </p:txBody>
      </p:sp>
      <p:sp>
        <p:nvSpPr>
          <p:cNvPr id="27" name="Shape 25"/>
          <p:cNvSpPr/>
          <p:nvPr/>
        </p:nvSpPr>
        <p:spPr>
          <a:xfrm>
            <a:off x="501134" y="6373416"/>
            <a:ext cx="322183" cy="32218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28" name="Text 26"/>
          <p:cNvSpPr/>
          <p:nvPr/>
        </p:nvSpPr>
        <p:spPr>
          <a:xfrm>
            <a:off x="554831" y="6400264"/>
            <a:ext cx="214789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7</a:t>
            </a:r>
            <a:endParaRPr lang="en-US" sz="1650" dirty="0"/>
          </a:p>
        </p:txBody>
      </p:sp>
      <p:sp>
        <p:nvSpPr>
          <p:cNvPr id="29" name="Text 27"/>
          <p:cNvSpPr/>
          <p:nvPr/>
        </p:nvSpPr>
        <p:spPr>
          <a:xfrm>
            <a:off x="966430" y="6422588"/>
            <a:ext cx="1801654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Customer Segmentation</a:t>
            </a:r>
            <a:endParaRPr lang="en-US" sz="1400" dirty="0"/>
          </a:p>
        </p:txBody>
      </p:sp>
      <p:sp>
        <p:nvSpPr>
          <p:cNvPr id="30" name="Text 28"/>
          <p:cNvSpPr/>
          <p:nvPr/>
        </p:nvSpPr>
        <p:spPr>
          <a:xfrm>
            <a:off x="966430" y="6732270"/>
            <a:ext cx="1316283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New, Returning, Loyal buyers.</a:t>
            </a:r>
            <a:endParaRPr lang="en-US" sz="1100" dirty="0"/>
          </a:p>
        </p:txBody>
      </p:sp>
      <p:sp>
        <p:nvSpPr>
          <p:cNvPr id="31" name="Shape 29"/>
          <p:cNvSpPr/>
          <p:nvPr/>
        </p:nvSpPr>
        <p:spPr>
          <a:xfrm>
            <a:off x="501134" y="7247692"/>
            <a:ext cx="322183" cy="322183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32" name="Text 30"/>
          <p:cNvSpPr/>
          <p:nvPr/>
        </p:nvSpPr>
        <p:spPr>
          <a:xfrm>
            <a:off x="554831" y="7274540"/>
            <a:ext cx="214789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8</a:t>
            </a:r>
            <a:endParaRPr lang="en-US" sz="1650" dirty="0"/>
          </a:p>
        </p:txBody>
      </p:sp>
      <p:sp>
        <p:nvSpPr>
          <p:cNvPr id="33" name="Text 31"/>
          <p:cNvSpPr/>
          <p:nvPr/>
        </p:nvSpPr>
        <p:spPr>
          <a:xfrm>
            <a:off x="966430" y="7296864"/>
            <a:ext cx="1790105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Revenue by Age Group</a:t>
            </a:r>
            <a:endParaRPr lang="en-US" sz="1400" dirty="0"/>
          </a:p>
        </p:txBody>
      </p:sp>
      <p:sp>
        <p:nvSpPr>
          <p:cNvPr id="34" name="Text 32"/>
          <p:cNvSpPr/>
          <p:nvPr/>
        </p:nvSpPr>
        <p:spPr>
          <a:xfrm>
            <a:off x="966430" y="7606546"/>
            <a:ext cx="1316283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Contribution analysis.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Power BI Dashboard: Visualizing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Interactive dashboard for real-time data exploration.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560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685" y="3118485"/>
            <a:ext cx="5112068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Dashboard Highlights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5685" y="4268629"/>
            <a:ext cx="2927628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 Performance Indicators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15685" y="4792504"/>
            <a:ext cx="63500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Total Customers: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3.9K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15685" y="5191125"/>
            <a:ext cx="63500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Avg. Purchase: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$59.76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15685" y="5589746"/>
            <a:ext cx="63500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Avg. Review: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3.8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15685" y="6121241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Revenue by Category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15685" y="6645116"/>
            <a:ext cx="63500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Clothing: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104K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(Highest)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15685" y="7043737"/>
            <a:ext cx="63500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Accessories: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74K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572256" y="4268629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Season-Wise Sales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572256" y="4792504"/>
            <a:ext cx="63500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Spring: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999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(Highest orders)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72256" y="5191125"/>
            <a:ext cx="63500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Fall: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975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572256" y="5722620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Customer Subscription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572256" y="6246495"/>
            <a:ext cx="63500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No: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73%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572256" y="6645116"/>
            <a:ext cx="63500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Yes: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27%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572256" y="7156133"/>
            <a:ext cx="635007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Scope to promote subscriptions.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96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 Findings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82046"/>
            <a:ext cx="13042821" cy="5227796"/>
          </a:xfrm>
          <a:prstGeom prst="roundRect">
            <a:avLst>
              <a:gd name="adj" fmla="val 651"/>
            </a:avLst>
          </a:prstGeom>
          <a:solidFill>
            <a:srgbClr val="F2EEEE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082046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5" name="Text 3"/>
          <p:cNvSpPr/>
          <p:nvPr/>
        </p:nvSpPr>
        <p:spPr>
          <a:xfrm>
            <a:off x="1020604" y="23088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Clothing Dominates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2799278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Top revenue &amp; units sold.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315200" y="2082046"/>
            <a:ext cx="6521410" cy="1306949"/>
          </a:xfrm>
          <a:prstGeom prst="rect">
            <a:avLst/>
          </a:prstGeom>
          <a:solidFill>
            <a:srgbClr val="F2EEEE"/>
          </a:solidFill>
          <a:ln/>
        </p:spPr>
      </p:sp>
      <p:sp>
        <p:nvSpPr>
          <p:cNvPr id="8" name="Shape 6"/>
          <p:cNvSpPr/>
          <p:nvPr/>
        </p:nvSpPr>
        <p:spPr>
          <a:xfrm>
            <a:off x="7315200" y="2082046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9" name="Text 7"/>
          <p:cNvSpPr/>
          <p:nvPr/>
        </p:nvSpPr>
        <p:spPr>
          <a:xfrm>
            <a:off x="7542014" y="23088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Moderate Spending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42014" y="2799278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Avg. purchase $59.76.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3388995"/>
            <a:ext cx="6521410" cy="1306949"/>
          </a:xfrm>
          <a:prstGeom prst="rect">
            <a:avLst/>
          </a:prstGeom>
          <a:solidFill>
            <a:srgbClr val="F2EEEE"/>
          </a:solidFill>
          <a:ln/>
        </p:spPr>
      </p:sp>
      <p:sp>
        <p:nvSpPr>
          <p:cNvPr id="12" name="Shape 10"/>
          <p:cNvSpPr/>
          <p:nvPr/>
        </p:nvSpPr>
        <p:spPr>
          <a:xfrm>
            <a:off x="793790" y="3388995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3" name="Text 11"/>
          <p:cNvSpPr/>
          <p:nvPr/>
        </p:nvSpPr>
        <p:spPr>
          <a:xfrm>
            <a:off x="1020604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Spring Peak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0604" y="4106228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Highest demand season.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315200" y="3388995"/>
            <a:ext cx="6521410" cy="1306949"/>
          </a:xfrm>
          <a:prstGeom prst="rect">
            <a:avLst/>
          </a:prstGeom>
          <a:solidFill>
            <a:srgbClr val="F2EEEE"/>
          </a:solidFill>
          <a:ln/>
        </p:spPr>
      </p:sp>
      <p:sp>
        <p:nvSpPr>
          <p:cNvPr id="16" name="Shape 14"/>
          <p:cNvSpPr/>
          <p:nvPr/>
        </p:nvSpPr>
        <p:spPr>
          <a:xfrm>
            <a:off x="7315200" y="3388995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7" name="Shape 15"/>
          <p:cNvSpPr/>
          <p:nvPr/>
        </p:nvSpPr>
        <p:spPr>
          <a:xfrm>
            <a:off x="7315200" y="3388995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8" name="Text 16"/>
          <p:cNvSpPr/>
          <p:nvPr/>
        </p:nvSpPr>
        <p:spPr>
          <a:xfrm>
            <a:off x="7542014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Subscription Potential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542014" y="4106228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73% non-subscribers.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93790" y="4695944"/>
            <a:ext cx="6521410" cy="1306949"/>
          </a:xfrm>
          <a:prstGeom prst="rect">
            <a:avLst/>
          </a:prstGeom>
          <a:solidFill>
            <a:srgbClr val="F2EEEE"/>
          </a:solidFill>
          <a:ln/>
        </p:spPr>
      </p:sp>
      <p:sp>
        <p:nvSpPr>
          <p:cNvPr id="21" name="Shape 19"/>
          <p:cNvSpPr/>
          <p:nvPr/>
        </p:nvSpPr>
        <p:spPr>
          <a:xfrm>
            <a:off x="793790" y="4695944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22" name="Text 20"/>
          <p:cNvSpPr/>
          <p:nvPr/>
        </p:nvSpPr>
        <p:spPr>
          <a:xfrm>
            <a:off x="1020604" y="4922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Subscribers Spend More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1020604" y="5413177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Confirmed by SQL.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7315200" y="4695944"/>
            <a:ext cx="6521410" cy="1306949"/>
          </a:xfrm>
          <a:prstGeom prst="rect">
            <a:avLst/>
          </a:prstGeom>
          <a:solidFill>
            <a:srgbClr val="F2EEEE"/>
          </a:solidFill>
          <a:ln/>
        </p:spPr>
      </p:sp>
      <p:sp>
        <p:nvSpPr>
          <p:cNvPr id="25" name="Shape 23"/>
          <p:cNvSpPr/>
          <p:nvPr/>
        </p:nvSpPr>
        <p:spPr>
          <a:xfrm>
            <a:off x="7315200" y="4695944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26" name="Shape 24"/>
          <p:cNvSpPr/>
          <p:nvPr/>
        </p:nvSpPr>
        <p:spPr>
          <a:xfrm>
            <a:off x="7315200" y="4695944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27" name="Text 25"/>
          <p:cNvSpPr/>
          <p:nvPr/>
        </p:nvSpPr>
        <p:spPr>
          <a:xfrm>
            <a:off x="7542014" y="4922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Discount Influence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7542014" y="5413177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Boosts sales, impacts profit.</a:t>
            </a:r>
            <a:endParaRPr lang="en-US" sz="1750" dirty="0"/>
          </a:p>
        </p:txBody>
      </p:sp>
      <p:sp>
        <p:nvSpPr>
          <p:cNvPr id="29" name="Shape 27"/>
          <p:cNvSpPr/>
          <p:nvPr/>
        </p:nvSpPr>
        <p:spPr>
          <a:xfrm>
            <a:off x="793790" y="6002893"/>
            <a:ext cx="6521410" cy="1306949"/>
          </a:xfrm>
          <a:prstGeom prst="rect">
            <a:avLst/>
          </a:prstGeom>
          <a:solidFill>
            <a:srgbClr val="F2EEEE"/>
          </a:solidFill>
          <a:ln/>
        </p:spPr>
      </p:sp>
      <p:sp>
        <p:nvSpPr>
          <p:cNvPr id="30" name="Shape 28"/>
          <p:cNvSpPr/>
          <p:nvPr/>
        </p:nvSpPr>
        <p:spPr>
          <a:xfrm>
            <a:off x="793790" y="6002893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31" name="Text 29"/>
          <p:cNvSpPr/>
          <p:nvPr/>
        </p:nvSpPr>
        <p:spPr>
          <a:xfrm>
            <a:off x="1020604" y="6229707"/>
            <a:ext cx="30825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Shipping Affects Spending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1020604" y="6720126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Express users spend more.</a:t>
            </a:r>
            <a:endParaRPr lang="en-US" sz="1750" dirty="0"/>
          </a:p>
        </p:txBody>
      </p:sp>
      <p:sp>
        <p:nvSpPr>
          <p:cNvPr id="33" name="Shape 31"/>
          <p:cNvSpPr/>
          <p:nvPr/>
        </p:nvSpPr>
        <p:spPr>
          <a:xfrm>
            <a:off x="7315200" y="6002893"/>
            <a:ext cx="6521410" cy="1306949"/>
          </a:xfrm>
          <a:prstGeom prst="rect">
            <a:avLst/>
          </a:prstGeom>
          <a:solidFill>
            <a:srgbClr val="F2EEEE"/>
          </a:solidFill>
          <a:ln/>
        </p:spPr>
      </p:sp>
      <p:sp>
        <p:nvSpPr>
          <p:cNvPr id="34" name="Shape 32"/>
          <p:cNvSpPr/>
          <p:nvPr/>
        </p:nvSpPr>
        <p:spPr>
          <a:xfrm>
            <a:off x="7315200" y="6002893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35" name="Shape 33"/>
          <p:cNvSpPr/>
          <p:nvPr/>
        </p:nvSpPr>
        <p:spPr>
          <a:xfrm>
            <a:off x="7315200" y="6002893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36" name="Text 34"/>
          <p:cNvSpPr/>
          <p:nvPr/>
        </p:nvSpPr>
        <p:spPr>
          <a:xfrm>
            <a:off x="7542014" y="6229707"/>
            <a:ext cx="29408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Age Group Contributions</a:t>
            </a:r>
            <a:endParaRPr lang="en-US" sz="2200" dirty="0"/>
          </a:p>
        </p:txBody>
      </p:sp>
      <p:sp>
        <p:nvSpPr>
          <p:cNvPr id="37" name="Text 35"/>
          <p:cNvSpPr/>
          <p:nvPr/>
        </p:nvSpPr>
        <p:spPr>
          <a:xfrm>
            <a:off x="7542014" y="6720126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Middle-aged groups maximize revenue.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2025-12-11T07:41:28Z</dcterms:created>
  <dcterms:modified xsi:type="dcterms:W3CDTF">2025-12-11T07:41:28Z</dcterms:modified>
</cp:coreProperties>
</file>